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4" r:id="rId4"/>
    <p:sldId id="995" r:id="rId5"/>
    <p:sldId id="996" r:id="rId6"/>
    <p:sldId id="99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D6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794" y="788378"/>
            <a:ext cx="11426825" cy="5378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2247"/>
              </p:ext>
            </p:extLst>
          </p:nvPr>
        </p:nvGraphicFramePr>
        <p:xfrm>
          <a:off x="382732" y="1300980"/>
          <a:ext cx="11425886" cy="4360268"/>
        </p:xfrm>
        <a:graphic>
          <a:graphicData uri="http://schemas.openxmlformats.org/drawingml/2006/table">
            <a:tbl>
              <a:tblPr firstRow="1" firstCol="1" bandRow="1"/>
              <a:tblGrid>
                <a:gridCol w="815930">
                  <a:extLst>
                    <a:ext uri="{9D8B030D-6E8A-4147-A177-3AD203B41FA5}">
                      <a16:colId xmlns:a16="http://schemas.microsoft.com/office/drawing/2014/main" val="272762480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961552317"/>
                    </a:ext>
                  </a:extLst>
                </a:gridCol>
                <a:gridCol w="9601844">
                  <a:extLst>
                    <a:ext uri="{9D8B030D-6E8A-4147-A177-3AD203B41FA5}">
                      <a16:colId xmlns:a16="http://schemas.microsoft.com/office/drawing/2014/main" val="964396782"/>
                    </a:ext>
                  </a:extLst>
                </a:gridCol>
              </a:tblGrid>
              <a:tr h="4889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/k/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ake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oat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64" marR="3864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557210"/>
                  </a:ext>
                </a:extLst>
              </a:tr>
              <a:tr h="91607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房子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room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房间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beside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旁边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between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中间</a:t>
                      </a:r>
                    </a:p>
                  </a:txBody>
                  <a:tcPr marL="3864" marR="3864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090351"/>
                  </a:ext>
                </a:extLst>
              </a:tr>
              <a:tr h="284342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熊　　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forest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森林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连用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soup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汤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硬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soft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柔软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害怕的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really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真的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然后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找到，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发现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中国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他们的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她们的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它们的</a:t>
                      </a:r>
                    </a:p>
                  </a:txBody>
                  <a:tcPr marL="3864" marR="3864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995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794" y="788378"/>
            <a:ext cx="11426825" cy="53784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166416"/>
              </p:ext>
            </p:extLst>
          </p:nvPr>
        </p:nvGraphicFramePr>
        <p:xfrm>
          <a:off x="381794" y="1277306"/>
          <a:ext cx="11426825" cy="3771075"/>
        </p:xfrm>
        <a:graphic>
          <a:graphicData uri="http://schemas.openxmlformats.org/drawingml/2006/table">
            <a:tbl>
              <a:tblPr firstRow="1" firstCol="1" bandRow="1"/>
              <a:tblGrid>
                <a:gridCol w="744860">
                  <a:extLst>
                    <a:ext uri="{9D8B030D-6E8A-4147-A177-3AD203B41FA5}">
                      <a16:colId xmlns:a16="http://schemas.microsoft.com/office/drawing/2014/main" val="3154956459"/>
                    </a:ext>
                  </a:extLst>
                </a:gridCol>
                <a:gridCol w="10681965">
                  <a:extLst>
                    <a:ext uri="{9D8B030D-6E8A-4147-A177-3AD203B41FA5}">
                      <a16:colId xmlns:a16="http://schemas.microsoft.com/office/drawing/2014/main" val="3521564730"/>
                    </a:ext>
                  </a:extLst>
                </a:gridCol>
              </a:tblGrid>
              <a:tr h="29523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forest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在森林里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hungry and thirsty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又饿又渴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cold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太冷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soup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一些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汤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太热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too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太硬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soft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太软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a cold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患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感冒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table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在桌上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room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在房间里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in front of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前面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 right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正合适，正好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some cakes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吃些蛋糕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 cousin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找到他们的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表弟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kitchen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在厨房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glass of milk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一杯牛奶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a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 house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一座漂亮的房子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2007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7572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794" y="788378"/>
            <a:ext cx="11426825" cy="5378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933632"/>
              </p:ext>
            </p:extLst>
          </p:nvPr>
        </p:nvGraphicFramePr>
        <p:xfrm>
          <a:off x="380936" y="1309254"/>
          <a:ext cx="11427683" cy="4000500"/>
        </p:xfrm>
        <a:graphic>
          <a:graphicData uri="http://schemas.openxmlformats.org/drawingml/2006/table">
            <a:tbl>
              <a:tblPr firstRow="1" firstCol="1" bandRow="1"/>
              <a:tblGrid>
                <a:gridCol w="1063396">
                  <a:extLst>
                    <a:ext uri="{9D8B030D-6E8A-4147-A177-3AD203B41FA5}">
                      <a16:colId xmlns:a16="http://schemas.microsoft.com/office/drawing/2014/main" val="1098919913"/>
                    </a:ext>
                  </a:extLst>
                </a:gridCol>
                <a:gridCol w="10364287">
                  <a:extLst>
                    <a:ext uri="{9D8B030D-6E8A-4147-A177-3AD203B41FA5}">
                      <a16:colId xmlns:a16="http://schemas.microsoft.com/office/drawing/2014/main" val="2731612479"/>
                    </a:ext>
                  </a:extLst>
                </a:gridCol>
              </a:tblGrid>
              <a:tr h="38002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There is a house in the forest.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森林里有一座房子。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There is some soup on the table.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桌上有一些汤。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There are three bears in front of her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！在她的前面有三只熊！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Bobby cannot see any cakes in the fridge.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鲍比在冰箱里看不到蛋糕。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5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5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句中的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一些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用于否定句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注意与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的区别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一般用于肯定句中。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cannot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的否定形式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为情态动词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后面跟动词的原形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没有人称和数的变化。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123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88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794" y="788378"/>
            <a:ext cx="11426825" cy="53784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050067"/>
              </p:ext>
            </p:extLst>
          </p:nvPr>
        </p:nvGraphicFramePr>
        <p:xfrm>
          <a:off x="406573" y="1323676"/>
          <a:ext cx="11402045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871494">
                  <a:extLst>
                    <a:ext uri="{9D8B030D-6E8A-4147-A177-3AD203B41FA5}">
                      <a16:colId xmlns:a16="http://schemas.microsoft.com/office/drawing/2014/main" val="1416710520"/>
                    </a:ext>
                  </a:extLst>
                </a:gridCol>
                <a:gridCol w="10530551">
                  <a:extLst>
                    <a:ext uri="{9D8B030D-6E8A-4147-A177-3AD203B41FA5}">
                      <a16:colId xmlns:a16="http://schemas.microsoft.com/office/drawing/2014/main" val="10395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there 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句型：该句型表示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某地有某人或者某物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。句型结构：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＋名词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＋地点状语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感叹句：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引导的感叹句基本结构：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＋形容词＋可数名词单数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＋形容词＋可数名词复数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不可数名词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方位介词：方位介词表示事物存在的方向或者位置，常用的有：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in,on,under,beside,near,between,behind,in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front of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883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615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794" y="788378"/>
            <a:ext cx="11426825" cy="53784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679752"/>
              </p:ext>
            </p:extLst>
          </p:nvPr>
        </p:nvGraphicFramePr>
        <p:xfrm>
          <a:off x="383411" y="1317715"/>
          <a:ext cx="11425208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671235">
                  <a:extLst>
                    <a:ext uri="{9D8B030D-6E8A-4147-A177-3AD203B41FA5}">
                      <a16:colId xmlns:a16="http://schemas.microsoft.com/office/drawing/2014/main" val="1276509581"/>
                    </a:ext>
                  </a:extLst>
                </a:gridCol>
                <a:gridCol w="10753973">
                  <a:extLst>
                    <a:ext uri="{9D8B030D-6E8A-4147-A177-3AD203B41FA5}">
                      <a16:colId xmlns:a16="http://schemas.microsoft.com/office/drawing/2014/main" val="2273656589"/>
                    </a:ext>
                  </a:extLst>
                </a:gridCol>
              </a:tblGrid>
              <a:tr h="23762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知识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5B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中国茶文化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历史渊源：中国是茶的故乡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hometown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，是世界上最早发现、利用并栽培茶树的国家。最初茶作药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medicine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用，后转为饮品。唐代陆羽著世界第一部茶叶专著《茶经》，标志茶文化正式形成。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六大茶类：绿茶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green tea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、白茶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 tea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、黄茶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yellow tea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、乌龙茶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青茶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oolong tea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、红茶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black tea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、黑茶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dark tea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泡茶的讲究：泡茶时，茶具的选择和使用非常重要，茶具的种类繁多，如紫砂壶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purple clay teapot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、青花瓷盖碗等。对水温、用水、茶叶用量、冲泡时间也有一定的要求。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精神内涵：以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和、静、怡、真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为核心，融合儒家的礼序与中和之美、道家的自然与养生之道以及禅宗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茶禅一味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思想。追求内心宁静，人与自然和谐，体现修身养性境界。</a:t>
                      </a: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80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313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95819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479</Words>
  <Application>Microsoft Office PowerPoint</Application>
  <PresentationFormat>自定义</PresentationFormat>
  <Paragraphs>41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335</cp:revision>
  <dcterms:created xsi:type="dcterms:W3CDTF">2020-11-06T05:24:00Z</dcterms:created>
  <dcterms:modified xsi:type="dcterms:W3CDTF">2025-05-27T01:27:05Z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